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88" r:id="rId2"/>
  </p:sldMasterIdLst>
  <p:notesMasterIdLst>
    <p:notesMasterId r:id="rId5"/>
  </p:notesMasterIdLst>
  <p:handoutMasterIdLst>
    <p:handoutMasterId r:id="rId6"/>
  </p:handoutMasterIdLst>
  <p:sldIdLst>
    <p:sldId id="256" r:id="rId3"/>
    <p:sldId id="261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m Murphy" initials="KM" lastIdx="1" clrIdx="0">
    <p:extLst>
      <p:ext uri="{19B8F6BF-5375-455C-9EA6-DF929625EA0E}">
        <p15:presenceInfo xmlns:p15="http://schemas.microsoft.com/office/powerpoint/2012/main" userId="459dcb4353203a1c" providerId="Windows Live"/>
      </p:ext>
    </p:extLst>
  </p:cmAuthor>
  <p:cmAuthor id="2" name="Chelsea Dunning" initials="CD" lastIdx="1" clrIdx="1">
    <p:extLst>
      <p:ext uri="{19B8F6BF-5375-455C-9EA6-DF929625EA0E}">
        <p15:presenceInfo xmlns:p15="http://schemas.microsoft.com/office/powerpoint/2012/main" userId="fb8963be72224eac" providerId="Windows Live"/>
      </p:ext>
    </p:extLst>
  </p:cmAuthor>
  <p:cmAuthor id="3" name="Alan Greer" initials="AG" lastIdx="4" clrIdx="2">
    <p:extLst>
      <p:ext uri="{19B8F6BF-5375-455C-9EA6-DF929625EA0E}">
        <p15:presenceInfo xmlns:p15="http://schemas.microsoft.com/office/powerpoint/2012/main" userId="S::alangreer@centerforhci.org::f30a60d5-5c0c-4c7a-be6a-f05bd19817d9" providerId="AD"/>
      </p:ext>
    </p:extLst>
  </p:cmAuthor>
  <p:cmAuthor id="4" name="Henley, Abigail G CIV USN COMNAVFACSYSCOM (USA)" initials="HAGCUC(" lastIdx="3" clrIdx="3">
    <p:extLst>
      <p:ext uri="{19B8F6BF-5375-455C-9EA6-DF929625EA0E}">
        <p15:presenceInfo xmlns:p15="http://schemas.microsoft.com/office/powerpoint/2012/main" userId="S-1-5-21-1801674531-2146617017-725345543-91925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111"/>
    <a:srgbClr val="094179"/>
    <a:srgbClr val="0049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77" autoAdjust="0"/>
    <p:restoredTop sz="96054" autoAdjust="0"/>
  </p:normalViewPr>
  <p:slideViewPr>
    <p:cSldViewPr snapToGrid="0" snapToObjects="1">
      <p:cViewPr varScale="1">
        <p:scale>
          <a:sx n="59" d="100"/>
          <a:sy n="59" d="100"/>
        </p:scale>
        <p:origin x="176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69" d="100"/>
          <a:sy n="169" d="100"/>
        </p:scale>
        <p:origin x="345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45F6F30-E202-0144-B525-894A81D5B3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7DA81C-4C18-5644-B065-B9656CDF08F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9036B07-F99F-0747-9F30-90694272FEAB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CBE4BE-08D3-FF43-9249-04FCC92C548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FF9BBB-0252-4D40-9AF3-592CC7B76E9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90B8E44-834D-3446-93A4-A41CF2FB4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11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E4CDACB-0691-5B4C-A37B-7967CA920562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BAF61C1-3F38-4E49-BF14-217DAA5EC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64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AF61C1-3F38-4E49-BF14-217DAA5EC60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72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AF61C1-3F38-4E49-BF14-217DAA5EC60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85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1.jpe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3.jpe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3.jpe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screen">
            <a:alphaModFix amt="5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132337"/>
            <a:ext cx="7886700" cy="2852737"/>
          </a:xfrm>
        </p:spPr>
        <p:txBody>
          <a:bodyPr anchor="b"/>
          <a:lstStyle>
            <a:lvl1pPr>
              <a:defRPr sz="54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22547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171AAE72-3A85-624D-BA05-F33FF8D998E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182" y="213593"/>
            <a:ext cx="3552685" cy="576112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D4D4BC5-6363-B64D-9758-FF2BA36CF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58F4BA7-80C6-F847-B366-88458C06D5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9F1CF12-496F-1C4E-B1C2-B57B805E377B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F1DFC62-C6B0-C54B-B689-B820AE63C2DE}"/>
              </a:ext>
            </a:extLst>
          </p:cNvPr>
          <p:cNvCxnSpPr/>
          <p:nvPr userDrawn="1"/>
        </p:nvCxnSpPr>
        <p:spPr>
          <a:xfrm>
            <a:off x="0" y="6356351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7272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rkbook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Workbook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16237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rkbook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Workbook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547658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Question and Answer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8670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Question and Answer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78953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lection Activity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Reflection Activity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345574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lection Activity-- 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Reflection Activity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56691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question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24684407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question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3163364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answer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Answer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b="1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29254217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answer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Answer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b="1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14744667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screen">
            <a:alphaModFix amt="5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3864124"/>
            <a:ext cx="6858000" cy="1655762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4B2C582-3353-B849-AF16-70C0033E6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654671"/>
            <a:ext cx="7886700" cy="1325563"/>
          </a:xfrm>
          <a:ln>
            <a:noFill/>
          </a:ln>
        </p:spPr>
        <p:txBody>
          <a:bodyPr>
            <a:normAutofit/>
          </a:bodyPr>
          <a:lstStyle>
            <a:lvl1pPr>
              <a:defRPr sz="40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F471B892-C700-554C-BD58-F4188E8C564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182" y="213593"/>
            <a:ext cx="3552685" cy="576112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A1406F9-C20E-AE4B-B1C6-DF7D069B44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00C5E03-DAAD-A04F-87EF-5D91A0F0CE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FC9CA0B-4783-E046-AA3A-7F5CD49511D7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2411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3864124"/>
            <a:ext cx="6858000" cy="1655762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4B2C582-3353-B849-AF16-70C0033E6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654671"/>
            <a:ext cx="7886700" cy="1325563"/>
          </a:xfrm>
          <a:ln>
            <a:noFill/>
          </a:ln>
        </p:spPr>
        <p:txBody>
          <a:bodyPr>
            <a:normAutofit/>
          </a:bodyPr>
          <a:lstStyle>
            <a:lvl1pPr>
              <a:defRPr sz="40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F471B892-C700-554C-BD58-F4188E8C56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182" y="213593"/>
            <a:ext cx="3552685" cy="576112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6133B266-36D3-E24B-9A3D-F9941721F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6695299-1F32-5142-A95D-CE37D77506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94C01FF-7049-2842-8E7B-153A4F69BE96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3911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1876298"/>
            <a:ext cx="6858000" cy="1655762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4B2C582-3353-B849-AF16-70C0033E6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9CFE40BA-A9F4-8047-9FD9-6C6896D6BB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3E1C699C-F891-C544-A9E4-DB755478CA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F5BCA88-E2AB-1D42-AE0D-350C9BA4C9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E9CEF8-15E3-A040-92CB-D415DE87AD16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34191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  <a:latin typeface="+mn-lt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6">
            <a:extLst>
              <a:ext uri="{FF2B5EF4-FFF2-40B4-BE49-F238E27FC236}">
                <a16:creationId xmlns:a16="http://schemas.microsoft.com/office/drawing/2014/main" id="{C1235B16-FE58-5443-A8FF-E609665EFC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38BE9B1-A057-464B-AD33-88DED68735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23F9181-0528-2741-B19A-91744A172E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CB54B8B-E51D-8A4C-A44E-C38FFC4FD9FD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044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498077" cy="4351338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017272" y="1825625"/>
            <a:ext cx="3498078" cy="4351338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E2C0E3C-60DB-D149-89EF-E42C7E060F4A}"/>
              </a:ext>
            </a:extLst>
          </p:cNvPr>
          <p:cNvCxnSpPr>
            <a:cxnSpLocks/>
          </p:cNvCxnSpPr>
          <p:nvPr userDrawn="1"/>
        </p:nvCxnSpPr>
        <p:spPr>
          <a:xfrm>
            <a:off x="4579951" y="1518699"/>
            <a:ext cx="0" cy="4658264"/>
          </a:xfrm>
          <a:prstGeom prst="line">
            <a:avLst/>
          </a:prstGeom>
          <a:ln w="222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6">
            <a:extLst>
              <a:ext uri="{FF2B5EF4-FFF2-40B4-BE49-F238E27FC236}">
                <a16:creationId xmlns:a16="http://schemas.microsoft.com/office/drawing/2014/main" id="{ED42134B-6A0F-7740-ABE0-A8D298FC3C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D61B00B6-C33E-6848-B5F2-2D9B45907A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865CF4D3-56DE-E74B-BFE5-DDCBD1E902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F14ACC2-3990-4D49-87A9-790C8601B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40DB2D2-DA0B-A449-A31A-44A6DE6F5E9C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7397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6">
            <a:extLst>
              <a:ext uri="{FF2B5EF4-FFF2-40B4-BE49-F238E27FC236}">
                <a16:creationId xmlns:a16="http://schemas.microsoft.com/office/drawing/2014/main" id="{24C5AC61-897D-804D-8ED3-1501FC16B5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5C94EEE0-76D7-B446-873E-E848B74BA66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1C2CE67-F4F1-4843-B87F-0BCA71FC9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3875BAF-6A70-D642-A4C4-F35E0D47E7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71D887A-F8B4-A345-94FA-30FFC5F03EFF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987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t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Chat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2550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t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Chat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877684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7060A97-3219-9C40-9940-BC3E849BD5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51FA575-8A1D-4346-8956-41E0349962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F26C848-D73D-E141-BF6C-64A7B02644D1}"/>
              </a:ext>
            </a:extLst>
          </p:cNvPr>
          <p:cNvCxnSpPr/>
          <p:nvPr userDrawn="1"/>
        </p:nvCxnSpPr>
        <p:spPr>
          <a:xfrm>
            <a:off x="0" y="6356351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198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77" r:id="rId3"/>
    <p:sldLayoutId id="2147483672" r:id="rId4"/>
    <p:sldLayoutId id="2147483674" r:id="rId5"/>
    <p:sldLayoutId id="2147483664" r:id="rId6"/>
    <p:sldLayoutId id="2147483666" r:id="rId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00DF9CE-3848-694B-9D5F-5A1F792B3F46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5A6476EF-2781-AF4F-9192-7DDF64C63FB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237FC67-1FAE-0541-A104-79EC9255E5FB}"/>
              </a:ext>
            </a:extLst>
          </p:cNvPr>
          <p:cNvCxnSpPr/>
          <p:nvPr userDrawn="1"/>
        </p:nvCxnSpPr>
        <p:spPr>
          <a:xfrm>
            <a:off x="0" y="6356351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2423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7" r:id="rId7"/>
    <p:sldLayoutId id="2147483708" r:id="rId8"/>
    <p:sldLayoutId id="2147483703" r:id="rId9"/>
    <p:sldLayoutId id="2147483704" r:id="rId10"/>
    <p:sldLayoutId id="2147483705" r:id="rId11"/>
    <p:sldLayoutId id="2147483706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totalforcetraining.navfac.navy.mil/course_detail.asp?course=3084&amp;type=tft_course" TargetMode="External"/><Relationship Id="rId4" Type="http://schemas.openxmlformats.org/officeDocument/2006/relationships/hyperlink" Target="https://www.navfac.navy.mil/Careers/Career-Compass-Workforce-Development/Career-Compass-Resource-Center/Event-Calenda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386C3-533E-564E-B260-8A14040A8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62" y="1285375"/>
            <a:ext cx="8530405" cy="456317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004990"/>
                </a:solidFill>
              </a:rPr>
              <a:t>Workforce Development Spotlight: December 2022</a:t>
            </a:r>
            <a:r>
              <a:rPr lang="en-US" sz="1800" dirty="0">
                <a:solidFill>
                  <a:srgbClr val="004990"/>
                </a:solidFill>
              </a:rPr>
              <a:t/>
            </a:r>
            <a:br>
              <a:rPr lang="en-US" sz="1800" dirty="0">
                <a:solidFill>
                  <a:srgbClr val="004990"/>
                </a:solidFill>
              </a:rPr>
            </a:br>
            <a:r>
              <a:rPr lang="en-US" sz="1400" dirty="0"/>
              <a:t>A Summary of Upcoming Career Compass and WFD Opportunities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A57434-F08F-0844-A1B3-373D7211C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1360" y="2227579"/>
            <a:ext cx="8821280" cy="4016490"/>
          </a:xfrm>
        </p:spPr>
        <p:txBody>
          <a:bodyPr>
            <a:normAutofit fontScale="85000" lnSpcReduction="20000"/>
          </a:bodyPr>
          <a:lstStyle/>
          <a:p>
            <a:pPr marL="0" lvl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SzPts val="1400"/>
            </a:pPr>
            <a:r>
              <a:rPr lang="en-US" sz="1600" b="1" dirty="0">
                <a:solidFill>
                  <a:srgbClr val="00499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Assessing Progress</a:t>
            </a:r>
            <a:endParaRPr lang="en-US" sz="1600" b="1" dirty="0">
              <a:solidFill>
                <a:srgbClr val="00499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73736" indent="-173736">
              <a:lnSpc>
                <a:spcPct val="120000"/>
              </a:lnSpc>
              <a:spcBef>
                <a:spcPts val="0"/>
              </a:spcBef>
              <a:buClr>
                <a:schemeClr val="tx2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latin typeface="Arial" panose="020B0604020202020204" pitchFamily="34" charset="0"/>
                <a:ea typeface="Calibri" panose="020F0502020204030204" pitchFamily="34" charset="0"/>
              </a:rPr>
              <a:t>December is a great month to focus on the 4th step of the Career Compass Roadmap – Assessing Your Progress.  Reflect upon the development conducted in 2022 and take time to measure progress against IDP goals.</a:t>
            </a:r>
          </a:p>
          <a:p>
            <a:pPr marL="0" lvl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SzPts val="1400"/>
            </a:pP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 </a:t>
            </a:r>
          </a:p>
          <a:p>
            <a:pPr marL="0" lvl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SzPts val="1400"/>
            </a:pPr>
            <a:r>
              <a:rPr lang="en-US" sz="1600" b="1" dirty="0">
                <a:solidFill>
                  <a:srgbClr val="00499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SYSCOM Training Opportunities</a:t>
            </a:r>
          </a:p>
          <a:p>
            <a:pPr marL="171450" indent="-171450">
              <a:lnSpc>
                <a:spcPct val="120000"/>
              </a:lnSpc>
              <a:spcBef>
                <a:spcPts val="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latin typeface="Arial" panose="020B0604020202020204" pitchFamily="34" charset="0"/>
                <a:ea typeface="Calibri" panose="020F0502020204030204" pitchFamily="34" charset="0"/>
              </a:rPr>
              <a:t>Please see the following page for additional opportunities. The Career Compass Event Calendar includes </a:t>
            </a:r>
            <a:r>
              <a:rPr lang="en-US" sz="13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upcoming learning opportunities and trainings across the SYSCOM. </a:t>
            </a:r>
            <a:r>
              <a:rPr lang="en-US" sz="13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More details: </a:t>
            </a:r>
            <a:r>
              <a:rPr lang="en-US" sz="13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https://www.navfac.navy.mil/Careers/Career-Compass-Workforce-Development/Career-Compass-Resource-Center/Event-Calendar/</a:t>
            </a:r>
            <a:r>
              <a:rPr lang="en-US" sz="13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buSzPts val="1400"/>
            </a:pPr>
            <a:endParaRPr lang="en-US" sz="1300" dirty="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pPr marL="0" lvl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SzPts val="1400"/>
            </a:pPr>
            <a:r>
              <a:rPr lang="en-US" sz="1600" b="1" dirty="0">
                <a:solidFill>
                  <a:srgbClr val="00499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Group Learning Program (GLP): Navigating Conflict Management</a:t>
            </a:r>
          </a:p>
          <a:p>
            <a:pPr marL="171450" indent="-171450">
              <a:lnSpc>
                <a:spcPct val="120000"/>
              </a:lnSpc>
              <a:spcBef>
                <a:spcPts val="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latin typeface="Arial" panose="020B0604020202020204" pitchFamily="34" charset="0"/>
                <a:ea typeface="Calibri" panose="020F0502020204030204" pitchFamily="34" charset="0"/>
              </a:rPr>
              <a:t>Registration for the Group Learning Program, Navigating Conflict Management is open from Thursday, 1 Dec to Wednesday, 18 Jan! In this interactive 6-week program, students will explore the concepts of individual and group conflict </a:t>
            </a:r>
            <a:r>
              <a:rPr lang="en-US" sz="1300" dirty="0">
                <a:ea typeface="Calibri" panose="020F0502020204030204" pitchFamily="34" charset="0"/>
              </a:rPr>
              <a:t>management and learn tools and practices of effective leaders in managing workplace conflict and leading difficult conversations. Register at: </a:t>
            </a:r>
            <a:r>
              <a:rPr lang="en-US" sz="1300" u="sng" dirty="0">
                <a:solidFill>
                  <a:srgbClr val="0563C1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https://totalforcetraining.navfac.navy.mil/course_detail.asp?course=3084&amp;type=tft_course</a:t>
            </a:r>
            <a:r>
              <a:rPr lang="en-US" sz="13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171450" indent="-171450">
              <a:lnSpc>
                <a:spcPct val="120000"/>
              </a:lnSpc>
              <a:spcBef>
                <a:spcPts val="0"/>
              </a:spcBef>
              <a:buSzPts val="1400"/>
              <a:buFont typeface="Arial" panose="020B0604020202020204" pitchFamily="34" charset="0"/>
              <a:buChar char="•"/>
            </a:pPr>
            <a:endParaRPr lang="en-US" sz="1300" dirty="0">
              <a:cs typeface="Times New Roman" panose="02020603050405020304" pitchFamily="18" charset="0"/>
            </a:endParaRPr>
          </a:p>
          <a:p>
            <a:pPr marL="0" lvl="1">
              <a:lnSpc>
                <a:spcPct val="100000"/>
              </a:lnSpc>
              <a:spcBef>
                <a:spcPts val="800"/>
              </a:spcBef>
              <a:buClr>
                <a:schemeClr val="tx2"/>
              </a:buClr>
              <a:buSzPts val="1400"/>
            </a:pPr>
            <a:r>
              <a:rPr lang="en-US" sz="1600" b="1" dirty="0">
                <a:solidFill>
                  <a:srgbClr val="004990"/>
                </a:solidFill>
                <a:latin typeface="Arial" panose="020B0604020202020204" pitchFamily="34" charset="0"/>
              </a:rPr>
              <a:t>On-Demand Webinar Coming This Month </a:t>
            </a:r>
            <a:endParaRPr lang="en-US" sz="1600" b="1" dirty="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pPr marL="171450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Strategic Thinking (mid December)</a:t>
            </a: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On-Demand Webinar: </a:t>
            </a:r>
            <a:r>
              <a:rPr lang="en-US" sz="1200" b="1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Making Strategic Thinking Part of Your Daily Routine</a:t>
            </a:r>
            <a:r>
              <a:rPr lang="en-US" sz="12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(Advanced/Expert)</a:t>
            </a:r>
          </a:p>
          <a:p>
            <a:pPr>
              <a:lnSpc>
                <a:spcPct val="100000"/>
              </a:lnSpc>
              <a:spcBef>
                <a:spcPts val="600"/>
              </a:spcBef>
              <a:buSzPts val="1400"/>
            </a:pPr>
            <a:endParaRPr lang="en-US" sz="1600" b="1" dirty="0">
              <a:solidFill>
                <a:srgbClr val="004990"/>
              </a:solidFill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SzPts val="1400"/>
            </a:pPr>
            <a:r>
              <a:rPr lang="en-US" sz="1600" b="1" dirty="0">
                <a:solidFill>
                  <a:srgbClr val="004990"/>
                </a:solidFill>
                <a:latin typeface="Arial" panose="020B0604020202020204" pitchFamily="34" charset="0"/>
              </a:rPr>
              <a:t>For additional details, please talk to your local Civilian Training Advocate (BD17). </a:t>
            </a:r>
          </a:p>
          <a:p>
            <a:pPr marR="0">
              <a:lnSpc>
                <a:spcPct val="100000"/>
              </a:lnSpc>
              <a:spcBef>
                <a:spcPts val="0"/>
              </a:spcBef>
            </a:pPr>
            <a:r>
              <a:rPr lang="en-US" sz="1050" dirty="0">
                <a:solidFill>
                  <a:srgbClr val="00499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*Note: If you are unable to copy and paste the links above</a:t>
            </a:r>
            <a:r>
              <a:rPr lang="en-US" sz="1050" dirty="0">
                <a:solidFill>
                  <a:srgbClr val="00499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QR codes are available on the following page.</a:t>
            </a:r>
            <a:endParaRPr lang="en-US" sz="1050" dirty="0">
              <a:solidFill>
                <a:srgbClr val="00499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9E4BE4-BF47-4748-A731-A7AF26FE0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9144000" cy="501649"/>
          </a:xfrm>
        </p:spPr>
        <p:txBody>
          <a:bodyPr/>
          <a:lstStyle/>
          <a:p>
            <a:pPr algn="ctr"/>
            <a:r>
              <a:rPr lang="en-US" dirty="0"/>
              <a:t>The Workforce Development Spotlight: Communications for NAVFAC Leadership — December 2022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1360" y="1827469"/>
            <a:ext cx="87923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rgbClr val="004990"/>
                </a:solidFill>
              </a:rPr>
              <a:t>New Content Coming Your Way!</a:t>
            </a:r>
          </a:p>
        </p:txBody>
      </p:sp>
    </p:spTree>
    <p:extLst>
      <p:ext uri="{BB962C8B-B14F-4D97-AF65-F5344CB8AC3E}">
        <p14:creationId xmlns:p14="http://schemas.microsoft.com/office/powerpoint/2010/main" val="729799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7607EA2-2F3F-4137-BDB9-BECCE0249935}"/>
              </a:ext>
            </a:extLst>
          </p:cNvPr>
          <p:cNvSpPr txBox="1"/>
          <p:nvPr/>
        </p:nvSpPr>
        <p:spPr>
          <a:xfrm>
            <a:off x="4753070" y="1140161"/>
            <a:ext cx="427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The QR code below can be used to access the page referenced in the previous slide.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B406E7C-A182-4243-A81F-C5A8B3E26813}"/>
              </a:ext>
            </a:extLst>
          </p:cNvPr>
          <p:cNvCxnSpPr>
            <a:cxnSpLocks/>
          </p:cNvCxnSpPr>
          <p:nvPr/>
        </p:nvCxnSpPr>
        <p:spPr>
          <a:xfrm>
            <a:off x="4689695" y="1117565"/>
            <a:ext cx="0" cy="5189248"/>
          </a:xfrm>
          <a:prstGeom prst="line">
            <a:avLst/>
          </a:prstGeom>
          <a:ln w="19050">
            <a:solidFill>
              <a:srgbClr val="0049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84A9206-3F53-4C44-91FD-38C0582EDCD7}"/>
              </a:ext>
            </a:extLst>
          </p:cNvPr>
          <p:cNvSpPr txBox="1"/>
          <p:nvPr/>
        </p:nvSpPr>
        <p:spPr>
          <a:xfrm>
            <a:off x="111870" y="1311424"/>
            <a:ext cx="4317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December SYSCOM Training Summary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591AA7CB-D82B-437A-B345-AB3E6BBE01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571790"/>
              </p:ext>
            </p:extLst>
          </p:nvPr>
        </p:nvGraphicFramePr>
        <p:xfrm>
          <a:off x="180763" y="1645177"/>
          <a:ext cx="4345545" cy="807137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284943">
                  <a:extLst>
                    <a:ext uri="{9D8B030D-6E8A-4147-A177-3AD203B41FA5}">
                      <a16:colId xmlns:a16="http://schemas.microsoft.com/office/drawing/2014/main" val="3745451507"/>
                    </a:ext>
                  </a:extLst>
                </a:gridCol>
                <a:gridCol w="3060602">
                  <a:extLst>
                    <a:ext uri="{9D8B030D-6E8A-4147-A177-3AD203B41FA5}">
                      <a16:colId xmlns:a16="http://schemas.microsoft.com/office/drawing/2014/main" val="613807723"/>
                    </a:ext>
                  </a:extLst>
                </a:gridCol>
              </a:tblGrid>
              <a:tr h="34550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  <a:latin typeface="+mn-lt"/>
                        </a:rPr>
                        <a:t>Start Date</a:t>
                      </a:r>
                      <a:endParaRPr lang="en-US" sz="1000" u="sng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  <a:latin typeface="+mn-lt"/>
                        </a:rPr>
                        <a:t>Event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4295154"/>
                  </a:ext>
                </a:extLst>
              </a:tr>
              <a:tr h="230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Mon, 05 Dec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94179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Current Supervisor </a:t>
                      </a: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Training I (West)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74306812"/>
                  </a:ext>
                </a:extLst>
              </a:tr>
              <a:tr h="230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Tue, 06 Dec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Pre-Retirement Training (East)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20786775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44EF9AC4-13B5-4388-9DCA-D77075A0EEF3}"/>
              </a:ext>
            </a:extLst>
          </p:cNvPr>
          <p:cNvSpPr txBox="1"/>
          <p:nvPr/>
        </p:nvSpPr>
        <p:spPr>
          <a:xfrm>
            <a:off x="180764" y="3260710"/>
            <a:ext cx="427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January Courses Open for Registration</a:t>
            </a:r>
          </a:p>
        </p:txBody>
      </p:sp>
      <p:sp>
        <p:nvSpPr>
          <p:cNvPr id="23" name="Footer Placeholder 3">
            <a:extLst>
              <a:ext uri="{FF2B5EF4-FFF2-40B4-BE49-F238E27FC236}">
                <a16:creationId xmlns:a16="http://schemas.microsoft.com/office/drawing/2014/main" id="{049EF6A0-C247-55C0-CCEA-5AD82412B9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9144000" cy="501649"/>
          </a:xfrm>
        </p:spPr>
        <p:txBody>
          <a:bodyPr/>
          <a:lstStyle/>
          <a:p>
            <a:pPr algn="ctr"/>
            <a:r>
              <a:rPr lang="en-US" dirty="0"/>
              <a:t>The Workforce Development Spotlight: Communications for NAVFAC Leadership — December 2022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3E1C8E3-7F41-1244-B719-317B44A1CE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73238"/>
              </p:ext>
            </p:extLst>
          </p:nvPr>
        </p:nvGraphicFramePr>
        <p:xfrm>
          <a:off x="180764" y="3589170"/>
          <a:ext cx="4295222" cy="1845091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994698">
                  <a:extLst>
                    <a:ext uri="{9D8B030D-6E8A-4147-A177-3AD203B41FA5}">
                      <a16:colId xmlns:a16="http://schemas.microsoft.com/office/drawing/2014/main" val="3745451507"/>
                    </a:ext>
                  </a:extLst>
                </a:gridCol>
                <a:gridCol w="2369268">
                  <a:extLst>
                    <a:ext uri="{9D8B030D-6E8A-4147-A177-3AD203B41FA5}">
                      <a16:colId xmlns:a16="http://schemas.microsoft.com/office/drawing/2014/main" val="613807723"/>
                    </a:ext>
                  </a:extLst>
                </a:gridCol>
                <a:gridCol w="931256">
                  <a:extLst>
                    <a:ext uri="{9D8B030D-6E8A-4147-A177-3AD203B41FA5}">
                      <a16:colId xmlns:a16="http://schemas.microsoft.com/office/drawing/2014/main" val="834279340"/>
                    </a:ext>
                  </a:extLst>
                </a:gridCol>
              </a:tblGrid>
              <a:tr h="34550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  <a:latin typeface="+mn-lt"/>
                        </a:rPr>
                        <a:t>Start Date</a:t>
                      </a:r>
                      <a:endParaRPr lang="en-US" sz="1000" u="sng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  <a:latin typeface="+mn-lt"/>
                        </a:rPr>
                        <a:t>Event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Registration Deadline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4295154"/>
                  </a:ext>
                </a:extLst>
              </a:tr>
              <a:tr h="230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Mon, 09 Jan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Supervisor Workshop (East)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5560619"/>
                  </a:ext>
                </a:extLst>
              </a:tr>
              <a:tr h="230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Tues, 17 Jan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Basic HR for Supervisors (East)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80508928"/>
                  </a:ext>
                </a:extLst>
              </a:tr>
              <a:tr h="230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Mon, 23 Jan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94179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Current Supervisor </a:t>
                      </a: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Training II (East)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20786775"/>
                  </a:ext>
                </a:extLst>
              </a:tr>
              <a:tr h="230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Mon, 23 Jan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Basic HR for Supervisors (East)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85991591"/>
                  </a:ext>
                </a:extLst>
              </a:tr>
              <a:tr h="230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Mon, 30 Jan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Basic HR for Supervisors (West)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TBD</a:t>
                      </a:r>
                      <a:endParaRPr lang="en-US" sz="10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52494608"/>
                  </a:ext>
                </a:extLst>
              </a:tr>
              <a:tr h="345503">
                <a:tc grid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1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Additional SYSCOM trainings for Jan will be added as dates are available.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Additional SYSCOM trainings are planned for Oct and Nov and will be added as dates are available.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275536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1A8BE16F-DBF7-8E7A-96FA-5013ADD495A9}"/>
              </a:ext>
            </a:extLst>
          </p:cNvPr>
          <p:cNvSpPr txBox="1"/>
          <p:nvPr/>
        </p:nvSpPr>
        <p:spPr>
          <a:xfrm>
            <a:off x="4710735" y="4527584"/>
            <a:ext cx="2068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Career Compass Event Calendar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07364AD-910F-20B1-12CD-6D8127177DB4}"/>
              </a:ext>
            </a:extLst>
          </p:cNvPr>
          <p:cNvCxnSpPr>
            <a:cxnSpLocks/>
          </p:cNvCxnSpPr>
          <p:nvPr/>
        </p:nvCxnSpPr>
        <p:spPr>
          <a:xfrm flipV="1">
            <a:off x="6758531" y="4854485"/>
            <a:ext cx="668346" cy="1"/>
          </a:xfrm>
          <a:prstGeom prst="straightConnector1">
            <a:avLst/>
          </a:prstGeom>
          <a:ln w="57150">
            <a:solidFill>
              <a:srgbClr val="00499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7E0C2A5B-1617-3CF4-8CC9-95A7B05C1D69}"/>
              </a:ext>
            </a:extLst>
          </p:cNvPr>
          <p:cNvSpPr txBox="1"/>
          <p:nvPr/>
        </p:nvSpPr>
        <p:spPr>
          <a:xfrm>
            <a:off x="4590828" y="2401662"/>
            <a:ext cx="23079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Strategic Thinking Competency Page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84D6258-3A5F-9C7C-92AF-8BC609AB055C}"/>
              </a:ext>
            </a:extLst>
          </p:cNvPr>
          <p:cNvCxnSpPr>
            <a:cxnSpLocks/>
          </p:cNvCxnSpPr>
          <p:nvPr/>
        </p:nvCxnSpPr>
        <p:spPr>
          <a:xfrm flipV="1">
            <a:off x="6758531" y="2724827"/>
            <a:ext cx="668346" cy="1"/>
          </a:xfrm>
          <a:prstGeom prst="straightConnector1">
            <a:avLst/>
          </a:prstGeom>
          <a:ln w="57150">
            <a:solidFill>
              <a:srgbClr val="00499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Qr code&#10;&#10;Description automatically generated">
            <a:extLst>
              <a:ext uri="{FF2B5EF4-FFF2-40B4-BE49-F238E27FC236}">
                <a16:creationId xmlns:a16="http://schemas.microsoft.com/office/drawing/2014/main" id="{B9AA8F6C-FDB8-B1DC-A7B5-6D74348435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7666" y="2140817"/>
            <a:ext cx="1168019" cy="1168019"/>
          </a:xfrm>
          <a:prstGeom prst="rect">
            <a:avLst/>
          </a:prstGeom>
        </p:spPr>
      </p:pic>
      <p:pic>
        <p:nvPicPr>
          <p:cNvPr id="16" name="Picture 15" descr="Qr code&#10;&#10;Description automatically generated">
            <a:extLst>
              <a:ext uri="{FF2B5EF4-FFF2-40B4-BE49-F238E27FC236}">
                <a16:creationId xmlns:a16="http://schemas.microsoft.com/office/drawing/2014/main" id="{884C3286-3D43-6216-C237-E6DECE8BB1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3599" y="4242673"/>
            <a:ext cx="1216152" cy="121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321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94179"/>
      </a:dk1>
      <a:lt1>
        <a:srgbClr val="FFFFFF"/>
      </a:lt1>
      <a:dk2>
        <a:srgbClr val="1A1918"/>
      </a:dk2>
      <a:lt2>
        <a:srgbClr val="FEDC31"/>
      </a:lt2>
      <a:accent1>
        <a:srgbClr val="008FC5"/>
      </a:accent1>
      <a:accent2>
        <a:srgbClr val="4D85B8"/>
      </a:accent2>
      <a:accent3>
        <a:srgbClr val="D96B29"/>
      </a:accent3>
      <a:accent4>
        <a:srgbClr val="919191"/>
      </a:accent4>
      <a:accent5>
        <a:srgbClr val="EDB07E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&amp;DPresentation_version2_20210114v0.04" id="{3BECFF03-50C7-B449-93A0-3C9D8D5AD35C}" vid="{6EB24316-5716-F64F-A11E-D8D2D7407CCC}"/>
    </a:ext>
  </a:extLst>
</a:theme>
</file>

<file path=ppt/theme/theme2.xml><?xml version="1.0" encoding="utf-8"?>
<a:theme xmlns:a="http://schemas.openxmlformats.org/drawingml/2006/main" name="1_Office Theme">
  <a:themeElements>
    <a:clrScheme name="Custom 1">
      <a:dk1>
        <a:srgbClr val="094179"/>
      </a:dk1>
      <a:lt1>
        <a:srgbClr val="FFFFFF"/>
      </a:lt1>
      <a:dk2>
        <a:srgbClr val="1A1918"/>
      </a:dk2>
      <a:lt2>
        <a:srgbClr val="FEDC31"/>
      </a:lt2>
      <a:accent1>
        <a:srgbClr val="008FC5"/>
      </a:accent1>
      <a:accent2>
        <a:srgbClr val="4D85B8"/>
      </a:accent2>
      <a:accent3>
        <a:srgbClr val="D96B29"/>
      </a:accent3>
      <a:accent4>
        <a:srgbClr val="919191"/>
      </a:accent4>
      <a:accent5>
        <a:srgbClr val="EDB07E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&amp;DPresentation_version2_20210114v0.04" id="{3BECFF03-50C7-B449-93A0-3C9D8D5AD35C}" vid="{E692C8BF-5654-8C46-8503-FB83A060A5D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5426</TotalTime>
  <Words>393</Words>
  <Application>Microsoft Office PowerPoint</Application>
  <PresentationFormat>On-screen Show (4:3)</PresentationFormat>
  <Paragraphs>53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1_Office Theme</vt:lpstr>
      <vt:lpstr>Workforce Development Spotlight: December 2022 A Summary of Upcoming Career Compass and WFD Opportunities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Kayley LeFaiver</dc:creator>
  <cp:lastModifiedBy>McDonald, Hilary L CIV USN COMNAVFACENGCOM DC (USA)</cp:lastModifiedBy>
  <cp:revision>93</cp:revision>
  <cp:lastPrinted>2021-07-06T17:55:29Z</cp:lastPrinted>
  <dcterms:created xsi:type="dcterms:W3CDTF">2021-01-19T16:25:13Z</dcterms:created>
  <dcterms:modified xsi:type="dcterms:W3CDTF">2022-12-07T18:43:39Z</dcterms:modified>
</cp:coreProperties>
</file>